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O3CL0zTHIKm+kCGeZcBwIiBF48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ritz Schepke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3339581-24CF-4D1E-A4CE-8A4D522F4578}">
  <a:tblStyle styleId="{33339581-24CF-4D1E-A4CE-8A4D522F4578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472C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472C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10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9-06T13:38:42.407" idx="1">
    <p:pos x="96" y="1618"/>
    <p:text>Im Abstract hatten wir 40 
complete data für Analyse: 25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4rGEutQ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7b98929f9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g27b98929f9f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27b98929f9f_0_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797be6dd6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797be6dd6d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2797be6dd6d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hyperlink" Target="https://doi.org/10.1016/S0140-6736(18)31612-X" TargetMode="External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S0140-6736(18)31612-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7b98929f9f_0_25"/>
          <p:cNvSpPr txBox="1"/>
          <p:nvPr/>
        </p:nvSpPr>
        <p:spPr>
          <a:xfrm>
            <a:off x="0" y="0"/>
            <a:ext cx="12192000" cy="960300"/>
          </a:xfrm>
          <a:prstGeom prst="rect">
            <a:avLst/>
          </a:prstGeom>
          <a:solidFill>
            <a:srgbClr val="B3C6E7"/>
          </a:solidFill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EMPOWERMENT TOWARDS MENTALLY HEALTHIER COMMUNITIES IN GHANA, KENYA, AND GERMANY: THE EFFECT OF AN ERASMUS PROGRAM DEDICATED TO GLOBAL MENTAL HEALTH </a:t>
            </a:r>
            <a:br>
              <a:rPr lang="en-US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Moritz Schepke</a:t>
            </a:r>
            <a:r>
              <a:rPr lang="en-US" sz="12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1,2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Simon Hass</a:t>
            </a:r>
            <a:r>
              <a:rPr lang="en-US" sz="12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1,2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Rick Peter Fritz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Wolthusen</a:t>
            </a:r>
            <a:r>
              <a:rPr lang="en-US" sz="12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2,3</a:t>
            </a:r>
            <a:endParaRPr sz="1200" b="0" i="0" u="none" strike="noStrike" cap="none" baseline="30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sz="12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Technical University Dresden, Faculty of Psychology, Dresden, Germany; </a:t>
            </a:r>
            <a:r>
              <a:rPr lang="en-US" sz="12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The Move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e.V.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Dresden, Germany; </a:t>
            </a:r>
            <a:r>
              <a:rPr lang="en-US" sz="12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Duke University Medical Center, Department of Psychiatry and Behavioral Sciences, Durham, NC, USA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g27b98929f9f_0_25"/>
          <p:cNvSpPr txBox="1"/>
          <p:nvPr/>
        </p:nvSpPr>
        <p:spPr>
          <a:xfrm>
            <a:off x="153775" y="1035525"/>
            <a:ext cx="5889300" cy="14007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B3C6E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>
                <a:latin typeface="Calibri"/>
                <a:ea typeface="Calibri"/>
                <a:cs typeface="Calibri"/>
                <a:sym typeface="Calibri"/>
              </a:rPr>
              <a:t>Background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  <a:p>
            <a:pPr marL="274320" marR="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-"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The Lancet Commission on Global Mental Health (2018) declared the treatment gap in mental health conditions unacceptably high worldwide, regardless of financial investments </a:t>
            </a:r>
            <a:r>
              <a:rPr lang="en-US" sz="1200" baseline="300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1200" baseline="30000">
              <a:latin typeface="Calibri"/>
              <a:ea typeface="Calibri"/>
              <a:cs typeface="Calibri"/>
              <a:sym typeface="Calibri"/>
            </a:endParaRPr>
          </a:p>
          <a:p>
            <a:pPr marL="274320" marR="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-"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Traditional methods of teaching mental health (MH) may not reduce this gap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301752" marR="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➔"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Need for (</a:t>
            </a:r>
            <a:r>
              <a:rPr lang="en-US" sz="1200" b="1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) spaces of empowerment towards mentally healthier communities, </a:t>
            </a:r>
            <a:br>
              <a:rPr lang="en-US" sz="1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200" b="1">
                <a:latin typeface="Calibri"/>
                <a:ea typeface="Calibri"/>
                <a:cs typeface="Calibri"/>
                <a:sym typeface="Calibri"/>
              </a:rPr>
              <a:t>II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) cross-cultural learning, and (</a:t>
            </a:r>
            <a:r>
              <a:rPr lang="en-US" sz="1200" b="1">
                <a:latin typeface="Calibri"/>
                <a:ea typeface="Calibri"/>
                <a:cs typeface="Calibri"/>
                <a:sym typeface="Calibri"/>
              </a:rPr>
              <a:t>III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) inclusion of non-medical stakeholders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27b98929f9f_0_25"/>
          <p:cNvSpPr txBox="1"/>
          <p:nvPr/>
        </p:nvSpPr>
        <p:spPr>
          <a:xfrm>
            <a:off x="153775" y="2569775"/>
            <a:ext cx="5889300" cy="36633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B3C6E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latin typeface="Calibri"/>
                <a:ea typeface="Calibri"/>
                <a:cs typeface="Calibri"/>
                <a:sym typeface="Calibri"/>
              </a:rPr>
              <a:t>Methods</a:t>
            </a:r>
            <a:endParaRPr sz="1300" b="1" dirty="0">
              <a:latin typeface="Calibri"/>
              <a:ea typeface="Calibri"/>
              <a:cs typeface="Calibri"/>
              <a:sym typeface="Calibri"/>
            </a:endParaRPr>
          </a:p>
          <a:p>
            <a:pPr marL="274320" marR="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-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German based NGO On The Move </a:t>
            </a:r>
            <a:r>
              <a:rPr lang="en-US" sz="1200" dirty="0" err="1">
                <a:latin typeface="Calibri"/>
                <a:ea typeface="Calibri"/>
                <a:cs typeface="Calibri"/>
                <a:sym typeface="Calibri"/>
              </a:rPr>
              <a:t>e.V.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developed the </a:t>
            </a:r>
            <a:r>
              <a:rPr lang="en-US" sz="1200" b="1" i="1" dirty="0"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Global Mental Health meets Social Innovation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curriculum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274320" marR="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-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Annual 8-week exchange program for students and staff members of Universities from Ghana, Kenya and Germany with different educational backgrounds</a:t>
            </a:r>
            <a:endParaRPr sz="1200" dirty="0">
              <a:highlight>
                <a:srgbClr val="FF00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274320" marR="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-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Topics: Global MH + Social Innovation 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274320" marR="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-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Product: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of a community-based MH-intervention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" marR="0" lvl="0" indent="-304800" algn="just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-"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Evaluation of effects: 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121919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questionnaires before and after the program 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-121919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conducted with one cohort in 2022 and one cohort in 2023 </a:t>
            </a:r>
            <a:r>
              <a:rPr lang="en-US" sz="1200" dirty="0">
                <a:solidFill>
                  <a:schemeClr val="dk1"/>
                </a:solidFill>
                <a:highlight>
                  <a:srgbClr val="FF0000"/>
                </a:highlight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[N!!]</a:t>
            </a:r>
            <a:endParaRPr sz="1200" dirty="0">
              <a:solidFill>
                <a:schemeClr val="dk1"/>
              </a:solidFill>
              <a:highlight>
                <a:srgbClr val="FF00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staff 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members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g27b98929f9f_0_25"/>
          <p:cNvGraphicFramePr/>
          <p:nvPr/>
        </p:nvGraphicFramePr>
        <p:xfrm>
          <a:off x="714816" y="5336686"/>
          <a:ext cx="5221700" cy="876700"/>
        </p:xfrm>
        <a:graphic>
          <a:graphicData uri="http://schemas.openxmlformats.org/drawingml/2006/table">
            <a:tbl>
              <a:tblPr firstRow="1" bandRow="1">
                <a:noFill/>
                <a:tableStyleId>{33339581-24CF-4D1E-A4CE-8A4D522F4578}</a:tableStyleId>
              </a:tblPr>
              <a:tblGrid>
                <a:gridCol w="261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strike="noStrike" cap="none">
                          <a:solidFill>
                            <a:srgbClr val="000000"/>
                          </a:solidFill>
                        </a:rPr>
                        <a:t>In Advance</a:t>
                      </a:r>
                      <a:endParaRPr sz="90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strike="noStrike" cap="none">
                          <a:solidFill>
                            <a:srgbClr val="000000"/>
                          </a:solidFill>
                        </a:rPr>
                        <a:t>Afterwards</a:t>
                      </a:r>
                      <a:endParaRPr sz="90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3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Community Mental Health &amp; Social Innovation Curriculum </a:t>
                      </a:r>
                      <a:endParaRPr sz="90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Development of Mental Health Allyship Program</a:t>
                      </a:r>
                      <a:endParaRPr sz="90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Adaptation</a:t>
                      </a: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 based on expert feedback</a:t>
                      </a:r>
                      <a:endParaRPr sz="90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8D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7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Home Country</a:t>
                      </a:r>
                      <a:endParaRPr sz="9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Germany</a:t>
                      </a:r>
                      <a:endParaRPr sz="9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Germany</a:t>
                      </a:r>
                      <a:endParaRPr sz="9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3" name="Google Shape;93;g27b98929f9f_0_25"/>
          <p:cNvGraphicFramePr/>
          <p:nvPr/>
        </p:nvGraphicFramePr>
        <p:xfrm>
          <a:off x="714816" y="4433666"/>
          <a:ext cx="5221700" cy="960150"/>
        </p:xfrm>
        <a:graphic>
          <a:graphicData uri="http://schemas.openxmlformats.org/drawingml/2006/table">
            <a:tbl>
              <a:tblPr firstRow="1" bandRow="1">
                <a:noFill/>
                <a:tableStyleId>{33339581-24CF-4D1E-A4CE-8A4D522F4578}</a:tableStyleId>
              </a:tblPr>
              <a:tblGrid>
                <a:gridCol w="130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strike="noStrike" cap="none">
                          <a:solidFill>
                            <a:srgbClr val="000000"/>
                          </a:solidFill>
                        </a:rPr>
                        <a:t>In Advance</a:t>
                      </a:r>
                      <a:endParaRPr sz="90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strike="noStrike" cap="none">
                          <a:solidFill>
                            <a:srgbClr val="000000"/>
                          </a:solidFill>
                        </a:rPr>
                        <a:t>Weeks 1-3</a:t>
                      </a:r>
                      <a:endParaRPr sz="90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strike="noStrike" cap="none">
                          <a:solidFill>
                            <a:srgbClr val="000000"/>
                          </a:solidFill>
                        </a:rPr>
                        <a:t>Weeks 4-6</a:t>
                      </a:r>
                      <a:endParaRPr sz="90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u="none" strike="noStrike" cap="none">
                          <a:solidFill>
                            <a:srgbClr val="000000"/>
                          </a:solidFill>
                        </a:rPr>
                        <a:t>Weeks 7-8</a:t>
                      </a:r>
                      <a:endParaRPr sz="900"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Preparation of teaching  modules</a:t>
                      </a:r>
                      <a:endParaRPr sz="90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FFFFFF"/>
                          </a:solidFill>
                        </a:rPr>
                        <a:t>Community Mental Health &amp; Social Innovation Curriculum</a:t>
                      </a:r>
                      <a:endParaRPr sz="90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Development of Mental Health Allyship Program</a:t>
                      </a:r>
                      <a:endParaRPr sz="90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/>
                        <a:t>Adaptation</a:t>
                      </a: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 based on expert feedback</a:t>
                      </a:r>
                      <a:endParaRPr sz="90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Home Country</a:t>
                      </a:r>
                      <a:endParaRPr sz="9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Germany</a:t>
                      </a:r>
                      <a:endParaRPr sz="9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Germany</a:t>
                      </a:r>
                      <a:endParaRPr sz="9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>
                          <a:solidFill>
                            <a:srgbClr val="000000"/>
                          </a:solidFill>
                        </a:rPr>
                        <a:t>Germany</a:t>
                      </a:r>
                      <a:endParaRPr sz="9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4" name="Google Shape;94;g27b98929f9f_0_25"/>
          <p:cNvSpPr txBox="1"/>
          <p:nvPr/>
        </p:nvSpPr>
        <p:spPr>
          <a:xfrm>
            <a:off x="6216395" y="4630512"/>
            <a:ext cx="5778900" cy="15855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B3C6E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Conclusions and Implications</a:t>
            </a:r>
            <a:endParaRPr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1752" marR="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➔"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curriculum provided knowledge about global MH and social innovation and offered cross cultural learning opportunities → Participants consider it more relevant to address MH issues on a community level and feel empowered to do so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1752" marR="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➔"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 with different educational backgrounds are capable of designing a community-based project to improve the MH-situation 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01752" marR="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➔"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Curriculum as such may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contribute to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overcoming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of the traditional barriers in existing MH systems to reduce the MH treatment gap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g27b98929f9f_0_25"/>
          <p:cNvSpPr txBox="1"/>
          <p:nvPr/>
        </p:nvSpPr>
        <p:spPr>
          <a:xfrm>
            <a:off x="0" y="6303851"/>
            <a:ext cx="12192000" cy="586800"/>
          </a:xfrm>
          <a:prstGeom prst="rect">
            <a:avLst/>
          </a:prstGeom>
          <a:solidFill>
            <a:srgbClr val="B3C6E7"/>
          </a:solidFill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br>
              <a:rPr lang="en-US" sz="16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© 2023 Schepke, M., Hass, S. Wolthusen, R. P. F.</a:t>
            </a:r>
            <a:br>
              <a:rPr lang="en-US" sz="1000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moritz.schepke@mailbox.tu-dresden.de</a:t>
            </a:r>
            <a:endParaRPr sz="1000" b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g27b98929f9f_0_25"/>
          <p:cNvSpPr txBox="1"/>
          <p:nvPr/>
        </p:nvSpPr>
        <p:spPr>
          <a:xfrm>
            <a:off x="6215350" y="1033272"/>
            <a:ext cx="5781000" cy="3493224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B3C6E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participants designed projects aimed to improve the MH-situation in their respective communities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" marR="0" lvl="0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Participants felt prepared to implement the projects (average rating: 7.5 out of 10)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Attitudes </a:t>
            </a:r>
            <a:endParaRPr sz="13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74320" lvl="1" indent="-304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participants developed more favorable attitudes (e.g., less stigma) towards MH conditions and individuals affected by them 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</a:t>
            </a:r>
            <a:b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0.642,	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</a:t>
            </a:r>
            <a:r>
              <a:rPr lang="de-DE" sz="1000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 </a:t>
            </a:r>
            <a:r>
              <a:rPr lang="de-DE" sz="1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 0.642,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     d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0.650,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b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95 % CI [0.088;			   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3"/>
                  </a:ext>
                </a:extLst>
              </a:rPr>
              <a:t>95% CI [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0.088;			1,197]			     1.204]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.005			     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.003						    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.005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		     p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.003</a:t>
            </a:r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7" name="Google Shape;97;g27b98929f9f_0_25"/>
          <p:cNvCxnSpPr/>
          <p:nvPr/>
        </p:nvCxnSpPr>
        <p:spPr>
          <a:xfrm rot="10800000">
            <a:off x="3443275" y="5249200"/>
            <a:ext cx="0" cy="254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8" name="Google Shape;98;g27b98929f9f_0_25"/>
          <p:cNvCxnSpPr/>
          <p:nvPr/>
        </p:nvCxnSpPr>
        <p:spPr>
          <a:xfrm rot="10800000">
            <a:off x="4348150" y="5249200"/>
            <a:ext cx="0" cy="254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9" name="Google Shape;99;g27b98929f9f_0_25"/>
          <p:cNvCxnSpPr/>
          <p:nvPr/>
        </p:nvCxnSpPr>
        <p:spPr>
          <a:xfrm>
            <a:off x="4243400" y="5249200"/>
            <a:ext cx="0" cy="254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0" name="Google Shape;100;g27b98929f9f_0_25"/>
          <p:cNvCxnSpPr/>
          <p:nvPr/>
        </p:nvCxnSpPr>
        <p:spPr>
          <a:xfrm>
            <a:off x="3333750" y="5249200"/>
            <a:ext cx="0" cy="254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1" name="Google Shape;101;g27b98929f9f_0_25"/>
          <p:cNvSpPr txBox="1"/>
          <p:nvPr/>
        </p:nvSpPr>
        <p:spPr>
          <a:xfrm>
            <a:off x="0" y="6303850"/>
            <a:ext cx="48798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aseline="30000"/>
              <a:t>1 </a:t>
            </a:r>
            <a:r>
              <a:rPr lang="en-US" sz="900"/>
              <a:t>Patel, V., Saxena, S., Lund, C., Thornicroft, G., Baingana, F., Bolton, P., ... &amp; Unützer, J. (2018). The Lancet Commission on global mental health and sustainable development. </a:t>
            </a:r>
            <a:br>
              <a:rPr lang="en-US" sz="900"/>
            </a:br>
            <a:r>
              <a:rPr lang="en-US" sz="900"/>
              <a:t>The Lancet, 392(10157), 1553-1598.</a:t>
            </a:r>
            <a:r>
              <a:rPr lang="en-US" sz="900" u="sng">
                <a:solidFill>
                  <a:schemeClr val="hlink"/>
                </a:solidFill>
                <a:hlinkClick r:id="rId3"/>
              </a:rPr>
              <a:t> https://doi.org/10.1016/S0140-6736(18)31612-X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7b98929f9f_0_25"/>
          <p:cNvSpPr txBox="1"/>
          <p:nvPr/>
        </p:nvSpPr>
        <p:spPr>
          <a:xfrm>
            <a:off x="6307550" y="4155650"/>
            <a:ext cx="2229600" cy="22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5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 from 1-100: </a:t>
            </a:r>
            <a:r>
              <a:rPr lang="en-US" sz="700">
                <a:latin typeface="Calibri"/>
                <a:ea typeface="Calibri"/>
                <a:cs typeface="Calibri"/>
                <a:sym typeface="Calibri"/>
              </a:rPr>
              <a:t>I know how to effectively advocate for people with mental health conditions.</a:t>
            </a:r>
            <a:endParaRPr sz="7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g27b98929f9f_0_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335648" y="6297100"/>
            <a:ext cx="586366" cy="60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7b98929f9f_0_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07550" y="2755113"/>
            <a:ext cx="1807475" cy="148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g27b98929f9f_0_25"/>
          <p:cNvSpPr txBox="1"/>
          <p:nvPr/>
        </p:nvSpPr>
        <p:spPr>
          <a:xfrm>
            <a:off x="9128077" y="4155650"/>
            <a:ext cx="2793900" cy="22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lang="en-US" sz="725">
                <a:latin typeface="Calibri"/>
                <a:ea typeface="Calibri"/>
                <a:cs typeface="Calibri"/>
                <a:sym typeface="Calibri"/>
              </a:rPr>
              <a:t>Scale from 1-100: My knowledge about mental health conditions is sufficient to tackle mental health conditions in my communities. </a:t>
            </a:r>
            <a:endParaRPr sz="725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g27b98929f9f_0_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650829" y="6258612"/>
            <a:ext cx="1684823" cy="69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7b98929f9f_0_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128075" y="2755950"/>
            <a:ext cx="1810511" cy="148132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g27b98929f9f_0_25"/>
          <p:cNvSpPr txBox="1"/>
          <p:nvPr/>
        </p:nvSpPr>
        <p:spPr>
          <a:xfrm>
            <a:off x="7452975" y="6398700"/>
            <a:ext cx="352200" cy="2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797be6dd6d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115" name="Google Shape;115;g2797be6dd6d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Patel, V., Saxena, S., Lund, C., Thornicroft, G., Baingana, F., Bolton, P., ... &amp; Unützer, J. (2018). The Lancet Commission on global mental health and sustainable development. </a:t>
            </a:r>
            <a:r>
              <a:rPr lang="en-US" sz="1200" i="1">
                <a:solidFill>
                  <a:srgbClr val="222222"/>
                </a:solidFill>
                <a:highlight>
                  <a:srgbClr val="FFFFFF"/>
                </a:highlight>
              </a:rPr>
              <a:t>The Lancet</a:t>
            </a: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, </a:t>
            </a:r>
            <a:r>
              <a:rPr lang="en-US" sz="1200" i="1">
                <a:solidFill>
                  <a:srgbClr val="222222"/>
                </a:solidFill>
                <a:highlight>
                  <a:srgbClr val="FFFFFF"/>
                </a:highlight>
              </a:rPr>
              <a:t>392</a:t>
            </a:r>
            <a:r>
              <a:rPr lang="en-US" sz="1200">
                <a:solidFill>
                  <a:srgbClr val="222222"/>
                </a:solidFill>
                <a:highlight>
                  <a:srgbClr val="FFFFFF"/>
                </a:highlight>
              </a:rPr>
              <a:t>(10157), 1553-1598.</a:t>
            </a:r>
            <a:r>
              <a:rPr lang="en-US" sz="1200"/>
              <a:t> </a:t>
            </a:r>
            <a:r>
              <a:rPr lang="en-US" sz="1200">
                <a:uFill>
                  <a:noFill/>
                </a:uFill>
                <a:hlinkClick r:id="rId3"/>
              </a:rPr>
              <a:t>https://doi.org/10.1016/S0140-6736(18)31612-X</a:t>
            </a:r>
            <a:endParaRPr sz="12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713</Words>
  <Application>Microsoft Office PowerPoint</Application>
  <PresentationFormat>Widescreen</PresentationFormat>
  <Paragraphs>63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Moritz Schepke</dc:creator>
  <cp:lastModifiedBy>ed18551a, 450692bd</cp:lastModifiedBy>
  <cp:revision>2</cp:revision>
  <dcterms:created xsi:type="dcterms:W3CDTF">2020-07-23T19:03:51Z</dcterms:created>
  <dcterms:modified xsi:type="dcterms:W3CDTF">2023-09-06T14:56:21Z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0x01010037EA2DD516505C4D92B92F8677CFB6850053093C7C8F97FA4FBEF02685EE0A6B5B</vt:lpwstr>
  </property>
</Properties>
</file>